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2" r:id="rId6"/>
    <p:sldId id="267" r:id="rId7"/>
    <p:sldId id="259" r:id="rId8"/>
    <p:sldId id="260" r:id="rId9"/>
    <p:sldId id="261" r:id="rId10"/>
    <p:sldId id="265" r:id="rId11"/>
    <p:sldId id="263" r:id="rId12"/>
  </p:sldIdLst>
  <p:sldSz cx="14630400" cy="8229600"/>
  <p:notesSz cx="8229600" cy="14630400"/>
  <p:embeddedFontLst>
    <p:embeddedFont>
      <p:font typeface="Open Sans" panose="020B0604020202020204" charset="0"/>
      <p:regular r:id="rId14"/>
    </p:embeddedFont>
    <p:embeddedFont>
      <p:font typeface="Bitter Medium" panose="020B0604020202020204" charset="-52"/>
      <p:regular r:id="rId15"/>
    </p:embeddedFont>
    <p:embeddedFont>
      <p:font typeface="MingLiU_HKSCS-ExtB" panose="02020500000000000000" pitchFamily="18" charset="-12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715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1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2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esh.edu.ru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moodle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et.plickers.com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hyperlink" Target="https://quizizz.com/?lng=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yaklass.ru/p/russky-yazik/6-klass/morfologiia-imia-chislitelnoe-10569/imia-chislitelnoe-kak-chast-rechi-razriady-imen-chislitelnykh-7233886/re-e237793a-892d-4b9b-b3e0-0a2a7b82bfd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7.jpeg"/><Relationship Id="rId5" Type="http://schemas.openxmlformats.org/officeDocument/2006/relationships/hyperlink" Target="https://urok.1sept.ru/articles/637184" TargetMode="External"/><Relationship Id="rId10" Type="http://schemas.openxmlformats.org/officeDocument/2006/relationships/hyperlink" Target="https://urok.eduprosvet.ru/" TargetMode="External"/><Relationship Id="rId4" Type="http://schemas.openxmlformats.org/officeDocument/2006/relationships/hyperlink" Target="https://resh.edu.ru/subject/lesson/6995/conspect/258493/" TargetMode="External"/><Relationship Id="rId9" Type="http://schemas.openxmlformats.org/officeDocument/2006/relationships/hyperlink" Target="https://infourok.ru/urok-russkogo-yazyka-v-6-klasse-imya-chislitelnoe-kak-chast-rechi-sintaksicheskaya-rol-imyon-chislitelnyh-v-predlozhenii-7500481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05550" y="270569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Я – учитель </a:t>
            </a:r>
            <a:r>
              <a:rPr lang="en-US" sz="4450" kern="0" spc="-134" dirty="0" err="1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русского</a:t>
            </a: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450" kern="0" spc="-134" dirty="0" err="1" smtClean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языка</a:t>
            </a:r>
            <a:r>
              <a:rPr lang="en-US" sz="4450" kern="0" spc="-134" dirty="0" smtClean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:</a:t>
            </a:r>
            <a:r>
              <a:rPr lang="ru-RU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ru-RU" sz="4450" kern="0" spc="-134" dirty="0" smtClean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цифровой след.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905550" y="466760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Здравствуйте! </a:t>
            </a:r>
            <a:r>
              <a:rPr lang="en-US" sz="2000" kern="0" spc="-36" dirty="0" err="1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Меня</a:t>
            </a:r>
            <a:r>
              <a:rPr lang="en-US" sz="200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kern="0" spc="-36" dirty="0" err="1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зовут</a:t>
            </a:r>
            <a:r>
              <a:rPr lang="ru-RU" sz="20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ru-RU" sz="2000" kern="0" spc="-36" dirty="0" err="1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Цакаева</a:t>
            </a:r>
            <a:r>
              <a:rPr lang="ru-RU" sz="20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ru-RU" sz="2000" kern="0" spc="-36" dirty="0" err="1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Зара</a:t>
            </a:r>
            <a:r>
              <a:rPr lang="en-US" sz="20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 </a:t>
            </a:r>
            <a:r>
              <a:rPr lang="en-US" sz="200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Я – учитель русского языка и литературы. Моя миссия – привить любовь к родному слову и раскрыть творческий потенциал каждого ученика.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3062" y="5616654"/>
            <a:ext cx="11715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АА</a:t>
            </a:r>
            <a:endParaRPr lang="en-US" sz="7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t="1235" r="-29368" b="-1235"/>
          <a:stretch/>
        </p:blipFill>
        <p:spPr>
          <a:xfrm>
            <a:off x="10281394" y="8453"/>
            <a:ext cx="615801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8679"/>
            <a:ext cx="62020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Перспективы развития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8467" y="2247781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134433"/>
            <a:ext cx="38154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Изучение новых технологий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3814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Освоение современных образовательных технологий для повышения качества обучения.</a:t>
            </a:r>
            <a:endParaRPr lang="en-US" sz="1750" dirty="0"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5488" y="4144447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031099"/>
            <a:ext cx="45502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Развитие творческого потенциала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3814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Создание условий для развития творческих способностей учеников и педагогов.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41678" y="6041112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5927765"/>
            <a:ext cx="41059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Совершенствование методики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3814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Постоянное совершенствование методики преподавания русского языка и литературы.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918341"/>
            <a:ext cx="65553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Благодарю за внимание!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6728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Спасибо за ваше внимание и интерес к моей работе. </a:t>
            </a:r>
            <a:r>
              <a:rPr lang="en-US" sz="24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Я</a:t>
            </a:r>
            <a:r>
              <a:rPr lang="ru-RU" sz="24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ru-RU" sz="240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г</a:t>
            </a:r>
            <a:r>
              <a:rPr lang="en-US" sz="2400" kern="0" spc="-36" dirty="0" err="1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отова</a:t>
            </a:r>
            <a:r>
              <a:rPr lang="en-US" sz="24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kern="0" spc="-36" dirty="0" err="1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ответить</a:t>
            </a:r>
            <a:r>
              <a:rPr lang="en-US" sz="24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kern="0" spc="-36" dirty="0" err="1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на</a:t>
            </a:r>
            <a:r>
              <a:rPr lang="en-US" sz="24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kern="0" spc="-36" dirty="0" err="1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ваши</a:t>
            </a:r>
            <a:r>
              <a:rPr lang="en-US" sz="24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kern="0" spc="-36" dirty="0" err="1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вопросы</a:t>
            </a:r>
            <a:r>
              <a:rPr lang="en-US" sz="2400" kern="0" spc="-36" dirty="0" smtClean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410960" y="4948238"/>
            <a:ext cx="74256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2334240" y="7704698"/>
            <a:ext cx="2296160" cy="509586"/>
          </a:xfrm>
          <a:prstGeom prst="homePlate">
            <a:avLst/>
          </a:prstGeom>
          <a:solidFill>
            <a:srgbClr val="F2E7C0"/>
          </a:solidFill>
          <a:ln>
            <a:solidFill>
              <a:srgbClr val="F2E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t="1235" r="-29368" b="-1235"/>
          <a:stretch/>
        </p:blipFill>
        <p:spPr>
          <a:xfrm>
            <a:off x="0" y="8453"/>
            <a:ext cx="7631289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83430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Мой</a:t>
            </a:r>
            <a:r>
              <a:rPr lang="ru-RU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педагогический</a:t>
            </a:r>
            <a:r>
              <a:rPr lang="ru-RU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манифест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Любовь к предмету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Я верю, что учитель должен гореть своим делом. Только так можно зажечь интерес в сердцах учеников.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34156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Индивидуальный подход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Каждый ребенок уникален. Важно учитывать его особенности и создавать комфортные условия для обучения.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37534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Творчество и эксперименты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Не боюсь пробовать новые методы и подходы. Урок должен быть интересным и запоминающимся.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2334240" y="7704698"/>
            <a:ext cx="2296160" cy="509586"/>
          </a:xfrm>
          <a:prstGeom prst="homePlate">
            <a:avLst/>
          </a:prstGeom>
          <a:solidFill>
            <a:srgbClr val="F2E7C0"/>
          </a:solidFill>
          <a:ln>
            <a:solidFill>
              <a:srgbClr val="F2E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32790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 err="1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Интерактивные</a:t>
            </a:r>
            <a:r>
              <a:rPr lang="en-US" sz="4450" kern="0" spc="-134" dirty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ru-RU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технологии</a:t>
            </a:r>
            <a:r>
              <a:rPr lang="en-US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ru-RU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на</a:t>
            </a:r>
            <a:r>
              <a:rPr lang="ru-RU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уроках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308562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79413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Онлайн-платформы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80190" y="4724162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Использую образовательные платформы для закрепления материала и проведения тестов.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04" y="308562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680271" y="3879413"/>
            <a:ext cx="25241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Мультимедийные презентации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8912304" y="4724162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Создаю яркие и наглядные презентации, чтобы оживить урок.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538" y="308562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879413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Игровые технологии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1544538" y="4724162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Применяю игры для развития интереса к учебе и создания позитивной атмосферы.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44538" y="6393398"/>
            <a:ext cx="269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https://get.plickers.com/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72061" y="6926006"/>
            <a:ext cx="250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https://moodleorg/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07152" y="7454863"/>
            <a:ext cx="2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https://resh.edu.ru/</a:t>
            </a:r>
            <a:endParaRPr lang="ru-RU" dirty="0" smtClean="0"/>
          </a:p>
        </p:txBody>
      </p:sp>
      <p:sp>
        <p:nvSpPr>
          <p:cNvPr id="17" name="Пятиугольник 16"/>
          <p:cNvSpPr/>
          <p:nvPr/>
        </p:nvSpPr>
        <p:spPr>
          <a:xfrm>
            <a:off x="12334240" y="7704698"/>
            <a:ext cx="2296160" cy="509586"/>
          </a:xfrm>
          <a:prstGeom prst="homePlate">
            <a:avLst/>
          </a:prstGeom>
          <a:solidFill>
            <a:srgbClr val="F2E7C0"/>
          </a:solidFill>
          <a:ln>
            <a:solidFill>
              <a:srgbClr val="F2E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52207" y="7058367"/>
            <a:ext cx="2789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https://quizizz.com/?lng=ru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7" b="26137"/>
          <a:stretch/>
        </p:blipFill>
        <p:spPr>
          <a:xfrm>
            <a:off x="101561" y="118943"/>
            <a:ext cx="5136483" cy="6078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9"/>
          <p:cNvSpPr/>
          <p:nvPr/>
        </p:nvSpPr>
        <p:spPr>
          <a:xfrm>
            <a:off x="1045488" y="4144447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17" name="Text 14"/>
          <p:cNvSpPr/>
          <p:nvPr/>
        </p:nvSpPr>
        <p:spPr>
          <a:xfrm>
            <a:off x="1041678" y="6041112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2176" y="589345"/>
            <a:ext cx="10353091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50"/>
              </a:lnSpc>
            </a:pP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Ин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формационные </a:t>
            </a: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технологии</a:t>
            </a:r>
            <a:r>
              <a:rPr lang="en-US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на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урок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е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7377" y="1648177"/>
            <a:ext cx="801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интерактивной доски.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92" y="2995259"/>
            <a:ext cx="3535363" cy="353536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12334240" y="7704698"/>
            <a:ext cx="2296160" cy="509586"/>
          </a:xfrm>
          <a:prstGeom prst="homePlate">
            <a:avLst/>
          </a:prstGeom>
          <a:solidFill>
            <a:srgbClr val="F2E7C0"/>
          </a:solidFill>
          <a:ln>
            <a:solidFill>
              <a:srgbClr val="F2E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/>
          <p:cNvSpPr/>
          <p:nvPr/>
        </p:nvSpPr>
        <p:spPr>
          <a:xfrm>
            <a:off x="1068467" y="2247781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1045488" y="4144447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17" name="Text 14"/>
          <p:cNvSpPr/>
          <p:nvPr/>
        </p:nvSpPr>
        <p:spPr>
          <a:xfrm>
            <a:off x="1041678" y="6041112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96" y="1721287"/>
            <a:ext cx="4114800" cy="8667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53460" y="588621"/>
            <a:ext cx="10353091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50"/>
              </a:lnSpc>
            </a:pP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Ин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формационные</a:t>
            </a:r>
            <a:r>
              <a:rPr lang="ru-RU" sz="4800" kern="0" spc="-134" dirty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технологии</a:t>
            </a:r>
            <a:r>
              <a:rPr lang="en-US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 err="1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на</a:t>
            </a:r>
            <a:r>
              <a:rPr lang="ru-RU" sz="4800" kern="0" spc="-134" dirty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урок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е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15" y="3119437"/>
            <a:ext cx="3535363" cy="3535363"/>
          </a:xfrm>
          <a:prstGeom prst="rect">
            <a:avLst/>
          </a:prstGeom>
        </p:spPr>
      </p:pic>
      <p:sp>
        <p:nvSpPr>
          <p:cNvPr id="24" name="Пятиугольник 23"/>
          <p:cNvSpPr/>
          <p:nvPr/>
        </p:nvSpPr>
        <p:spPr>
          <a:xfrm>
            <a:off x="12334240" y="7704698"/>
            <a:ext cx="2296160" cy="509586"/>
          </a:xfrm>
          <a:prstGeom prst="homePlate">
            <a:avLst/>
          </a:prstGeom>
          <a:solidFill>
            <a:srgbClr val="F2E7C0"/>
          </a:solidFill>
          <a:ln>
            <a:solidFill>
              <a:srgbClr val="F2E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9"/>
          <p:cNvSpPr/>
          <p:nvPr/>
        </p:nvSpPr>
        <p:spPr>
          <a:xfrm>
            <a:off x="1045488" y="4144447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17" name="Text 14"/>
          <p:cNvSpPr/>
          <p:nvPr/>
        </p:nvSpPr>
        <p:spPr>
          <a:xfrm>
            <a:off x="1041678" y="6041112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2176" y="589345"/>
            <a:ext cx="10353091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50"/>
              </a:lnSpc>
            </a:pP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Ин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формационные </a:t>
            </a: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технологии</a:t>
            </a:r>
            <a:r>
              <a:rPr lang="en-US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на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80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урок</a:t>
            </a:r>
            <a:r>
              <a:rPr lang="ru-RU" sz="480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е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7377" y="1648177"/>
            <a:ext cx="801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урок.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2334240" y="7704698"/>
            <a:ext cx="2296160" cy="509586"/>
          </a:xfrm>
          <a:prstGeom prst="homePlate">
            <a:avLst/>
          </a:prstGeom>
          <a:solidFill>
            <a:srgbClr val="F2E7C0"/>
          </a:solidFill>
          <a:ln>
            <a:solidFill>
              <a:srgbClr val="F2E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377" y="3821511"/>
            <a:ext cx="3521178" cy="1298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25" y="2542862"/>
            <a:ext cx="3636963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9296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 err="1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Успехи</a:t>
            </a:r>
            <a:r>
              <a:rPr lang="ru-RU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 smtClean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 </a:t>
            </a:r>
            <a:r>
              <a:rPr lang="en-US" sz="4450" kern="0" spc="-134" dirty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учеников – моя гордость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94251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3456" y="3027521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42511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Победы на олимпиадах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38394" y="3418439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Мои ученики занимают призовые места на городских и областных олимпиадах по русскому языку и литературе.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85467" y="294251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52154" y="3027521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288281" y="29500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Участие в конкурсах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195769" y="3421827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Ребята активно участвуют в творческих конкурсах и представляют свои работы на высоком уровне.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93790" y="608373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6667" y="6168747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083737"/>
            <a:ext cx="28770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Реализация проектов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30906" y="6574155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Мы создаем интересные проекты, которые помогают ученикам проявить себя и углубить знания.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t="28257" r="14240" b="35805"/>
          <a:stretch/>
        </p:blipFill>
        <p:spPr>
          <a:xfrm>
            <a:off x="8350211" y="0"/>
            <a:ext cx="6280189" cy="30420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25" y="4959054"/>
            <a:ext cx="4370776" cy="32705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28586" r="17904" b="32785"/>
          <a:stretch/>
        </p:blipFill>
        <p:spPr>
          <a:xfrm>
            <a:off x="8402749" y="3016144"/>
            <a:ext cx="3839139" cy="317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80098" y="612934"/>
            <a:ext cx="7583805" cy="1393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ru-RU" sz="43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которыми я пользуюсь:</a:t>
            </a:r>
            <a:endParaRPr lang="en-US" sz="43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49" y="2292866"/>
            <a:ext cx="1114425" cy="16409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78874" y="2996387"/>
            <a:ext cx="2837498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kern="0" spc="-66" dirty="0" smtClean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  <a:hlinkClick r:id="rId4"/>
              </a:rPr>
              <a:t>https://resh.edu.ru/subject/lesson/6995/conspect/258493/</a:t>
            </a:r>
            <a:endParaRPr lang="ru-RU" sz="2150" kern="0" spc="-66" dirty="0" smtClean="0">
              <a:solidFill>
                <a:srgbClr val="2B2E3C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endParaRPr>
          </a:p>
          <a:p>
            <a:pPr>
              <a:lnSpc>
                <a:spcPts val="2700"/>
              </a:lnSpc>
            </a:pP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1519672" y="3552295"/>
            <a:ext cx="6135053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sz="1750" kern="0" spc="-35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5"/>
              </a:rPr>
              <a:t>https://urok.1sept.ru/articles/637184</a:t>
            </a:r>
            <a:endParaRPr lang="ru-RU" sz="1750" kern="0" spc="-35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00"/>
              </a:lnSpc>
            </a:pP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27" y="3933785"/>
            <a:ext cx="1114425" cy="16409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04473" y="4183969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kern="0" spc="-66" dirty="0" smtClean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  <a:hlinkClick r:id="rId5"/>
              </a:rPr>
              <a:t>https://urok.1sept.ru/articles/637184</a:t>
            </a:r>
            <a:endParaRPr lang="ru-RU" sz="2150" kern="0" spc="-66" dirty="0" smtClean="0">
              <a:solidFill>
                <a:srgbClr val="2B2E3C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endParaRPr>
          </a:p>
          <a:p>
            <a:pPr>
              <a:lnSpc>
                <a:spcPts val="2700"/>
              </a:lnSpc>
            </a:pP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1519672" y="4842670"/>
            <a:ext cx="6135053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sz="1750" kern="0" spc="-35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7"/>
              </a:rPr>
              <a:t>https://www.yaklass.ru/p/russky-yazik/6-klass/morfologiia-imia-chislitelnoe-10569/imia-chislitelnoe-kak-chast-rechi-razriady-imen-chislitelnykh-7233886/re-e237793a-892d-4b9b-b3e0-0a2a7b82bfd4</a:t>
            </a:r>
            <a:endParaRPr lang="ru-RU" sz="1750" kern="0" spc="-35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00"/>
              </a:lnSpc>
            </a:pP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326" y="5622805"/>
            <a:ext cx="1114425" cy="199751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504473" y="6435149"/>
            <a:ext cx="6135053" cy="1069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sz="1750" dirty="0" smtClean="0">
                <a:hlinkClick r:id="rId9"/>
              </a:rPr>
              <a:t>https://infourok.ru/urok-russkogo-yazyka-v-6-klasse-imya-chislitelnoe-kak-chast-rechi-sintaksicheskaya-rol-imyon-chislitelnyh-v-predlozhenii-7500481.html</a:t>
            </a:r>
            <a:endParaRPr lang="ru-RU" sz="1750" dirty="0" smtClean="0"/>
          </a:p>
          <a:p>
            <a:pPr>
              <a:lnSpc>
                <a:spcPts val="2800"/>
              </a:lnSpc>
            </a:pPr>
            <a:endParaRPr lang="en-US" sz="175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448751" y="2406473"/>
            <a:ext cx="450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https://urok.eduprosvet.ru/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93" y="108628"/>
            <a:ext cx="6050707" cy="8086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98134" y="897374"/>
            <a:ext cx="11838478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Вклад в развитие школы и сообщества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572724" y="2314932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807157" y="2665955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Методические разработки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807157" y="3272699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Создание и внедрение новых методических разработок для повышения эффективности обучения.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975245" y="2314932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499005" y="24702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Работа с родителями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4113" y="3006685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Активное взаимодействие с родителями для создания единого образовательного пространства.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3485689" y="5529441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408312" y="5765081"/>
            <a:ext cx="32952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B2E3C"/>
                </a:solidFill>
                <a:latin typeface="Times New Roman" panose="02020603050405020304" pitchFamily="18" charset="0"/>
                <a:ea typeface="Bitter Medium" pitchFamily="34" charset="-122"/>
                <a:cs typeface="Times New Roman" panose="02020603050405020304" pitchFamily="18" charset="0"/>
              </a:rPr>
              <a:t>Участие в конференциях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954557" y="6304069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Представление опыта работы на педагогических конференциях и семинарах.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2334240" y="7704698"/>
            <a:ext cx="2296160" cy="509586"/>
          </a:xfrm>
          <a:prstGeom prst="homePlate">
            <a:avLst/>
          </a:prstGeom>
          <a:solidFill>
            <a:srgbClr val="F2E7C0"/>
          </a:solidFill>
          <a:ln>
            <a:solidFill>
              <a:srgbClr val="F2E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386</Words>
  <Application>Microsoft Office PowerPoint</Application>
  <PresentationFormat>Произвольный</PresentationFormat>
  <Paragraphs>73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Open Sans</vt:lpstr>
      <vt:lpstr>Open Sans Medium</vt:lpstr>
      <vt:lpstr>Times New Roman</vt:lpstr>
      <vt:lpstr>Arial</vt:lpstr>
      <vt:lpstr>Bitter Medium</vt:lpstr>
      <vt:lpstr>MingLiU_HKSCS-ExtB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PC95</cp:lastModifiedBy>
  <cp:revision>17</cp:revision>
  <dcterms:created xsi:type="dcterms:W3CDTF">2025-02-13T15:58:16Z</dcterms:created>
  <dcterms:modified xsi:type="dcterms:W3CDTF">2025-02-13T19:55:22Z</dcterms:modified>
</cp:coreProperties>
</file>